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3" r:id="rId1"/>
  </p:sldMasterIdLst>
  <p:notesMasterIdLst>
    <p:notesMasterId r:id="rId47"/>
  </p:notesMasterIdLst>
  <p:sldIdLst>
    <p:sldId id="307" r:id="rId2"/>
    <p:sldId id="268" r:id="rId3"/>
    <p:sldId id="260" r:id="rId4"/>
    <p:sldId id="308" r:id="rId5"/>
    <p:sldId id="257" r:id="rId6"/>
    <p:sldId id="288" r:id="rId7"/>
    <p:sldId id="279" r:id="rId8"/>
    <p:sldId id="303" r:id="rId9"/>
    <p:sldId id="310" r:id="rId10"/>
    <p:sldId id="294" r:id="rId11"/>
    <p:sldId id="313" r:id="rId12"/>
    <p:sldId id="301" r:id="rId13"/>
    <p:sldId id="306" r:id="rId14"/>
    <p:sldId id="305" r:id="rId15"/>
    <p:sldId id="304" r:id="rId16"/>
    <p:sldId id="302" r:id="rId17"/>
    <p:sldId id="295" r:id="rId18"/>
    <p:sldId id="297" r:id="rId19"/>
    <p:sldId id="261" r:id="rId20"/>
    <p:sldId id="296" r:id="rId21"/>
    <p:sldId id="314" r:id="rId22"/>
    <p:sldId id="278" r:id="rId23"/>
    <p:sldId id="271" r:id="rId24"/>
    <p:sldId id="272" r:id="rId25"/>
    <p:sldId id="315" r:id="rId26"/>
    <p:sldId id="277" r:id="rId27"/>
    <p:sldId id="267" r:id="rId28"/>
    <p:sldId id="270" r:id="rId29"/>
    <p:sldId id="259" r:id="rId30"/>
    <p:sldId id="273" r:id="rId31"/>
    <p:sldId id="316" r:id="rId32"/>
    <p:sldId id="282" r:id="rId33"/>
    <p:sldId id="283" r:id="rId34"/>
    <p:sldId id="291" r:id="rId35"/>
    <p:sldId id="293" r:id="rId36"/>
    <p:sldId id="284" r:id="rId37"/>
    <p:sldId id="275" r:id="rId38"/>
    <p:sldId id="311" r:id="rId39"/>
    <p:sldId id="299" r:id="rId40"/>
    <p:sldId id="276" r:id="rId41"/>
    <p:sldId id="286" r:id="rId42"/>
    <p:sldId id="312" r:id="rId43"/>
    <p:sldId id="262" r:id="rId44"/>
    <p:sldId id="285" r:id="rId45"/>
    <p:sldId id="31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79" autoAdjust="0"/>
    <p:restoredTop sz="94660"/>
  </p:normalViewPr>
  <p:slideViewPr>
    <p:cSldViewPr snapToGrid="0">
      <p:cViewPr varScale="1">
        <p:scale>
          <a:sx n="74" d="100"/>
          <a:sy n="74" d="100"/>
        </p:scale>
        <p:origin x="52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8014B-6340-4951-BE0F-6111C453B951}" type="datetimeFigureOut">
              <a:rPr lang="en-US" smtClean="0"/>
              <a:t>11/21/2014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8E086-68E0-408B-BC11-06FAECADA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0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8E086-68E0-408B-BC11-06FAECADA7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94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77B5-7A60-4910-B287-5AC6F82BED91}" type="datetime1">
              <a:rPr lang="en-US" smtClean="0"/>
              <a:t>11/21/2014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7112C39-CCDD-4A9A-9B4C-F7D933D7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8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B518-591F-4C0D-BB0E-C39EF6F1D9BE}" type="datetime1">
              <a:rPr lang="en-US" smtClean="0"/>
              <a:t>11/21/2014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7112C39-CCDD-4A9A-9B4C-F7D933D7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31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74930-2AEE-454F-8CC2-FF8423DAF22E}" type="datetime1">
              <a:rPr lang="en-US" smtClean="0"/>
              <a:t>11/21/2014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7112C39-CCDD-4A9A-9B4C-F7D933D7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90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FC24-B570-4AF0-A54A-88C401B100C2}" type="datetime1">
              <a:rPr lang="en-US" smtClean="0"/>
              <a:t>11/21/2014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7112C39-CCDD-4A9A-9B4C-F7D933D73064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0408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DDD1C-8635-478C-8189-A9EC11590C3C}" type="datetime1">
              <a:rPr lang="en-US" smtClean="0"/>
              <a:t>11/21/2014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7112C39-CCDD-4A9A-9B4C-F7D933D7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74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FFBB-9E9A-46D2-88D8-591A8AE0FAD6}" type="datetime1">
              <a:rPr lang="en-US" smtClean="0"/>
              <a:t>11/21/2014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95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F0EBE-6855-4A56-93E2-CBFFE841455D}" type="datetime1">
              <a:rPr lang="en-US" smtClean="0"/>
              <a:t>11/21/2014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16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E281-5390-41B3-B6F8-A9566C7B4786}" type="datetime1">
              <a:rPr lang="en-US" smtClean="0"/>
              <a:t>11/21/2014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439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AFF6692-C8FD-4C54-AAC9-9B9F70E17D98}" type="datetime1">
              <a:rPr lang="en-US" smtClean="0"/>
              <a:t>11/21/2014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7112C39-CCDD-4A9A-9B4C-F7D933D7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33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6C3D6-6506-471D-9D9C-68D34BF076E0}" type="datetime1">
              <a:rPr lang="en-US" smtClean="0"/>
              <a:t>11/21/2014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6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CD062-E624-4088-869A-54815C86A04B}" type="datetime1">
              <a:rPr lang="en-US" smtClean="0"/>
              <a:t>11/21/2014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7112C39-CCDD-4A9A-9B4C-F7D933D7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53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F2DD2-4A53-4E8B-8A0C-579BBAABB904}" type="datetime1">
              <a:rPr lang="en-US" smtClean="0"/>
              <a:t>11/21/2014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00DDC-6441-40B8-AF9A-34D251B38060}" type="datetime1">
              <a:rPr lang="en-US" smtClean="0"/>
              <a:t>11/21/2014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29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AE3F-C414-4769-98E5-7403EE1DB30D}" type="datetime1">
              <a:rPr lang="en-US" smtClean="0"/>
              <a:t>11/21/2014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25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45C6-5BC9-4F1B-9604-A89CB80EED12}" type="datetime1">
              <a:rPr lang="en-US" smtClean="0"/>
              <a:t>11/21/2014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9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C0075-33CD-4858-B595-8B3C09A118BC}" type="datetime1">
              <a:rPr lang="en-US" smtClean="0"/>
              <a:t>11/21/2014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22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6B4F7-3802-4E8C-BCB9-190292428CF3}" type="datetime1">
              <a:rPr lang="en-US" smtClean="0"/>
              <a:t>11/21/2014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41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35723-0F06-4A49-B8ED-862CC70EAE64}" type="datetime1">
              <a:rPr lang="en-US" smtClean="0"/>
              <a:t>11/21/2014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12C39-CCDD-4A9A-9B4C-F7D933D73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03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  <p:sldLayoutId id="2147484095" r:id="rId12"/>
    <p:sldLayoutId id="2147484096" r:id="rId13"/>
    <p:sldLayoutId id="2147484097" r:id="rId14"/>
    <p:sldLayoutId id="2147484098" r:id="rId15"/>
    <p:sldLayoutId id="2147484099" r:id="rId16"/>
    <p:sldLayoutId id="2147484100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1. Introduction</a:t>
            </a:r>
          </a:p>
          <a:p>
            <a:r>
              <a:rPr lang="en-US" dirty="0" smtClean="0"/>
              <a:t>2. Problem</a:t>
            </a:r>
          </a:p>
          <a:p>
            <a:r>
              <a:rPr lang="en-US" dirty="0" smtClean="0"/>
              <a:t>3. Related Work</a:t>
            </a:r>
          </a:p>
          <a:p>
            <a:r>
              <a:rPr lang="en-US" dirty="0" smtClean="0"/>
              <a:t>4. What’s New</a:t>
            </a:r>
          </a:p>
          <a:p>
            <a:r>
              <a:rPr lang="en-US" dirty="0" smtClean="0"/>
              <a:t>5. Social Reputation</a:t>
            </a:r>
          </a:p>
          <a:p>
            <a:r>
              <a:rPr lang="en-US" dirty="0" smtClean="0"/>
              <a:t>6. Site Agility</a:t>
            </a:r>
          </a:p>
          <a:p>
            <a:pPr lvl="1"/>
            <a:r>
              <a:rPr lang="en-US" dirty="0" smtClean="0"/>
              <a:t>Image Agility</a:t>
            </a:r>
          </a:p>
          <a:p>
            <a:pPr lvl="1"/>
            <a:r>
              <a:rPr lang="en-US" dirty="0" smtClean="0"/>
              <a:t>Code Agility</a:t>
            </a:r>
          </a:p>
          <a:p>
            <a:r>
              <a:rPr lang="en-US" dirty="0" smtClean="0"/>
              <a:t>Data Collection</a:t>
            </a:r>
          </a:p>
          <a:p>
            <a:pPr lvl="1"/>
            <a:r>
              <a:rPr lang="en-US" dirty="0" err="1" smtClean="0"/>
              <a:t>Arun</a:t>
            </a:r>
            <a:r>
              <a:rPr lang="en-US" dirty="0" smtClean="0"/>
              <a:t> graphic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7. Machine Learning</a:t>
            </a:r>
          </a:p>
          <a:p>
            <a:pPr lvl="1"/>
            <a:r>
              <a:rPr lang="en-US" dirty="0" smtClean="0"/>
              <a:t>How it works</a:t>
            </a:r>
            <a:endParaRPr lang="en-US" dirty="0"/>
          </a:p>
          <a:p>
            <a:pPr lvl="1"/>
            <a:r>
              <a:rPr lang="en-US" dirty="0"/>
              <a:t>Results </a:t>
            </a:r>
          </a:p>
          <a:p>
            <a:pPr lvl="1"/>
            <a:r>
              <a:rPr lang="en-US" dirty="0"/>
              <a:t>Facebook Shares issue</a:t>
            </a:r>
          </a:p>
          <a:p>
            <a:r>
              <a:rPr lang="en-US" dirty="0"/>
              <a:t>8. </a:t>
            </a:r>
            <a:r>
              <a:rPr lang="en-US" dirty="0" err="1"/>
              <a:t>Websearch</a:t>
            </a:r>
            <a:r>
              <a:rPr lang="en-US" dirty="0"/>
              <a:t> API</a:t>
            </a:r>
          </a:p>
          <a:p>
            <a:r>
              <a:rPr lang="en-US" dirty="0"/>
              <a:t>9. Conclude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2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Image Agility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144369"/>
            <a:ext cx="4698358" cy="3599316"/>
          </a:xfrm>
        </p:spPr>
        <p:txBody>
          <a:bodyPr>
            <a:normAutofit/>
          </a:bodyPr>
          <a:lstStyle/>
          <a:p>
            <a:r>
              <a:rPr lang="en-US" sz="2800" dirty="0" smtClean="0">
                <a:effectLst/>
              </a:rPr>
              <a:t>Correlation</a:t>
            </a:r>
          </a:p>
          <a:p>
            <a:endParaRPr lang="en-US" sz="2800" dirty="0">
              <a:effectLst/>
            </a:endParaRPr>
          </a:p>
          <a:p>
            <a:endParaRPr lang="en-US" sz="2800" dirty="0" smtClean="0">
              <a:effectLst/>
            </a:endParaRPr>
          </a:p>
          <a:p>
            <a:endParaRPr lang="en-US" sz="2800" dirty="0" smtClean="0">
              <a:effectLst/>
            </a:endParaRPr>
          </a:p>
          <a:p>
            <a:r>
              <a:rPr lang="en-US" sz="2800" dirty="0" smtClean="0">
                <a:effectLst/>
              </a:rPr>
              <a:t>Intersection</a:t>
            </a:r>
          </a:p>
          <a:p>
            <a:endParaRPr lang="en-US" sz="2800" dirty="0">
              <a:effectLst/>
            </a:endParaRPr>
          </a:p>
          <a:p>
            <a:endParaRPr lang="en-US" sz="2800" dirty="0" smtClean="0">
              <a:effectLst/>
            </a:endParaRPr>
          </a:p>
          <a:p>
            <a:endParaRPr lang="en-US" sz="2800" dirty="0" smtClean="0">
              <a:effectLst/>
            </a:endParaRPr>
          </a:p>
          <a:p>
            <a:endParaRPr lang="en-US" sz="2800" dirty="0" smtClean="0">
              <a:effectLst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800" dirty="0" smtClean="0">
                <a:effectLst/>
              </a:rPr>
              <a:t>Chi-Square</a:t>
            </a:r>
            <a:endParaRPr lang="en-US" sz="2800" dirty="0">
              <a:effectLst/>
            </a:endParaRPr>
          </a:p>
          <a:p>
            <a:endParaRPr lang="en-US" sz="2800" dirty="0">
              <a:effectLst/>
            </a:endParaRPr>
          </a:p>
          <a:p>
            <a:pPr marL="0" indent="0">
              <a:buNone/>
            </a:pPr>
            <a:endParaRPr lang="en-US" sz="2800" dirty="0" smtClean="0">
              <a:effectLst/>
            </a:endParaRPr>
          </a:p>
          <a:p>
            <a:r>
              <a:rPr lang="en-US" sz="2800" dirty="0" smtClean="0">
                <a:effectLst/>
              </a:rPr>
              <a:t>Bhattacharyya </a:t>
            </a:r>
            <a:r>
              <a:rPr lang="en-US" sz="2800" dirty="0">
                <a:effectLst/>
              </a:rPr>
              <a:t>Distance</a:t>
            </a:r>
            <a:endParaRPr lang="en-US" sz="28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10</a:t>
            </a:fld>
            <a:endParaRPr lang="en-US"/>
          </a:p>
        </p:txBody>
      </p:sp>
      <p:pic>
        <p:nvPicPr>
          <p:cNvPr id="21508" name="Picture 4" descr="https://lh3.googleusercontent.com/1HeprHqQvfkyhmrGnY-JaR5siRivze7d3da8Mp8vZsofVReZyt3Dk9_hoYy_6U2Jwgm1KKkD4fhzBQsNFKKlp6s1MImDPFk3fNz4uDkdtCRckCgZmetc-5YzKXm6-mUY9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75" y="2612661"/>
            <a:ext cx="3999487" cy="152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https://lh6.googleusercontent.com/IXtdycpsD25YbbxCo9dnoh-J-13QM6XhE5PpMIiJ9KxzQQWtJWyWfLD72ok6_g_zgj_KjyWFUp0HQTI859h_31LakbLq2Tinht1lqfmPlNA4SBD1-ECuoN9X3BtO1GOJx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0" y="4621839"/>
            <a:ext cx="3362291" cy="84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https://lh5.googleusercontent.com/mAMTJeiGRSXqlT_2Dn1ftL_9fzDtEs-nYbB2WJYc0FpjRu1sVgHyFPVxD-a2rHoxd2orOEAF5h7Ss_U_qjZx8oSmUJfEma-5PShDgPYBOiJr66YHMg_I9OEpdJX8S2MKz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445" y="2817528"/>
            <a:ext cx="3625862" cy="70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https://lh4.googleusercontent.com/A9ky-0c0MSIhyuBJ7uYHFZqQQdeQBOBYb3Qf4p_ycNcp274flDOn_5FR2uEFgL7lYgjGKlaesLQTiW5C-NEIvrvHe7MZhQZ06N6DoDf9ysxJmffpI5WHjCHPCgk4gX458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445" y="4433657"/>
            <a:ext cx="4518068" cy="8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7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11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1115555" y="2336800"/>
            <a:ext cx="9613900" cy="35988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 smtClean="0"/>
              <a:t>Maybe it’s easier if I just show you what the math is saying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02389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18" y="0"/>
            <a:ext cx="1233800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918" y="10277"/>
            <a:ext cx="9613861" cy="108093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Image Change – Google 10/30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12</a:t>
            </a:fld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27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1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30918" y="10277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Image Change – Google 11/3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80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277"/>
            <a:ext cx="12185346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0918" y="10277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Image Change – Google 10/30 vs 11/3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47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21" y="0"/>
            <a:ext cx="2435664" cy="685800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16200000">
            <a:off x="3022973" y="3655802"/>
            <a:ext cx="1240932" cy="24652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9350" cy="6930393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5400000">
            <a:off x="2890261" y="1264923"/>
            <a:ext cx="1240932" cy="23585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15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050" y="0"/>
            <a:ext cx="2393950" cy="6858000"/>
          </a:xfrm>
        </p:spPr>
      </p:pic>
      <p:sp>
        <p:nvSpPr>
          <p:cNvPr id="8" name="TextBox 7"/>
          <p:cNvSpPr txBox="1"/>
          <p:nvPr/>
        </p:nvSpPr>
        <p:spPr>
          <a:xfrm>
            <a:off x="2620196" y="2133600"/>
            <a:ext cx="294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11/7/14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620196" y="4590365"/>
            <a:ext cx="2270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11/8/14</a:t>
            </a:r>
            <a:endParaRPr lang="en-US" sz="3600" dirty="0"/>
          </a:p>
        </p:txBody>
      </p:sp>
      <p:sp>
        <p:nvSpPr>
          <p:cNvPr id="13" name="Down Arrow 12"/>
          <p:cNvSpPr/>
          <p:nvPr/>
        </p:nvSpPr>
        <p:spPr>
          <a:xfrm rot="16200000">
            <a:off x="7802865" y="2167552"/>
            <a:ext cx="1240932" cy="25952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577848" y="3172807"/>
            <a:ext cx="2181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Change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363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Source Code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1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Source Code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</a:rPr>
              <a:t>A</a:t>
            </a:r>
            <a:r>
              <a:rPr lang="en-US" sz="2800" dirty="0" smtClean="0">
                <a:effectLst/>
              </a:rPr>
              <a:t>bsolute </a:t>
            </a:r>
            <a:r>
              <a:rPr lang="en-US" sz="2800" dirty="0" err="1">
                <a:effectLst/>
              </a:rPr>
              <a:t>Levenshtein</a:t>
            </a:r>
            <a:r>
              <a:rPr lang="en-US" sz="2800" dirty="0">
                <a:effectLst/>
              </a:rPr>
              <a:t> </a:t>
            </a:r>
            <a:r>
              <a:rPr lang="en-US" sz="2800" dirty="0" smtClean="0">
                <a:effectLst/>
              </a:rPr>
              <a:t>distance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 smtClean="0">
                <a:effectLst/>
              </a:rPr>
              <a:t> Complexity O(n</a:t>
            </a:r>
            <a:r>
              <a:rPr lang="en-US" sz="2600" baseline="30000" dirty="0" smtClean="0">
                <a:effectLst/>
              </a:rPr>
              <a:t>2</a:t>
            </a:r>
            <a:r>
              <a:rPr lang="en-US" sz="2600" dirty="0" smtClean="0">
                <a:effectLst/>
              </a:rPr>
              <a:t>)</a:t>
            </a:r>
          </a:p>
          <a:p>
            <a:pPr marL="457200" lvl="1" indent="0">
              <a:buNone/>
            </a:pPr>
            <a:endParaRPr lang="en-US" sz="2600" dirty="0" smtClean="0">
              <a:effectLst/>
            </a:endParaRPr>
          </a:p>
          <a:p>
            <a:r>
              <a:rPr lang="en-US" sz="2800" dirty="0">
                <a:effectLst/>
              </a:rPr>
              <a:t>R</a:t>
            </a:r>
            <a:r>
              <a:rPr lang="en-US" sz="2800" dirty="0" smtClean="0">
                <a:effectLst/>
              </a:rPr>
              <a:t>elative </a:t>
            </a:r>
            <a:r>
              <a:rPr lang="en-US" sz="2800" dirty="0" err="1">
                <a:effectLst/>
              </a:rPr>
              <a:t>Levenshtein</a:t>
            </a:r>
            <a:r>
              <a:rPr lang="en-US" sz="2800" dirty="0">
                <a:effectLst/>
              </a:rPr>
              <a:t> </a:t>
            </a:r>
            <a:r>
              <a:rPr lang="en-US" sz="2800" dirty="0" smtClean="0">
                <a:effectLst/>
              </a:rPr>
              <a:t>distance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600" dirty="0">
                <a:effectLst/>
              </a:rPr>
              <a:t> </a:t>
            </a:r>
            <a:r>
              <a:rPr lang="en-US" sz="2600" dirty="0" smtClean="0">
                <a:effectLst/>
              </a:rPr>
              <a:t>Normalizes </a:t>
            </a:r>
            <a:r>
              <a:rPr lang="en-US" sz="2600" dirty="0" err="1" smtClean="0">
                <a:effectLst/>
              </a:rPr>
              <a:t>Levenshtein</a:t>
            </a:r>
            <a:r>
              <a:rPr lang="en-US" sz="2600" dirty="0" smtClean="0">
                <a:effectLst/>
              </a:rPr>
              <a:t> Distance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17</a:t>
            </a:fld>
            <a:endParaRPr lang="en-US"/>
          </a:p>
        </p:txBody>
      </p:sp>
      <p:pic>
        <p:nvPicPr>
          <p:cNvPr id="22530" name="Picture 2" descr="http://cdn.theatlantic.com/static/mt/assets/science/code_6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251" y="2574430"/>
            <a:ext cx="6303296" cy="336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93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 as a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Mean</a:t>
            </a:r>
          </a:p>
          <a:p>
            <a:r>
              <a:rPr lang="en-US" sz="2800" dirty="0" smtClean="0"/>
              <a:t>Median</a:t>
            </a:r>
          </a:p>
          <a:p>
            <a:r>
              <a:rPr lang="en-US" sz="2800" dirty="0" smtClean="0"/>
              <a:t>Standard Deviation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18</a:t>
            </a:fld>
            <a:endParaRPr lang="en-US"/>
          </a:p>
        </p:txBody>
      </p:sp>
      <p:pic>
        <p:nvPicPr>
          <p:cNvPr id="24578" name="Picture 2" descr="http://daniellecamporese.weebly.com/uploads/1/0/6/4/10644087/986149765.jpg?2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0" y="2336873"/>
            <a:ext cx="4227740" cy="422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02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Agility Top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968832"/>
            <a:ext cx="4806079" cy="413687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511458" y="6079959"/>
            <a:ext cx="2680542" cy="1107996"/>
            <a:chOff x="9511458" y="6079959"/>
            <a:chExt cx="2680542" cy="1107996"/>
          </a:xfrm>
        </p:grpSpPr>
        <p:sp>
          <p:nvSpPr>
            <p:cNvPr id="10" name="Rectangle 9"/>
            <p:cNvSpPr/>
            <p:nvPr/>
          </p:nvSpPr>
          <p:spPr>
            <a:xfrm>
              <a:off x="9511458" y="6105710"/>
              <a:ext cx="2680542" cy="75228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11458" y="6079959"/>
              <a:ext cx="268054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Key</a:t>
              </a:r>
            </a:p>
            <a:p>
              <a:r>
                <a:rPr lang="en-US" sz="1600" b="1" dirty="0" smtClean="0">
                  <a:solidFill>
                    <a:schemeClr val="bg1"/>
                  </a:solidFill>
                </a:rPr>
                <a:t>Black = Benign Sites</a:t>
              </a:r>
            </a:p>
            <a:p>
              <a:r>
                <a:rPr lang="en-US" sz="1600" b="1" dirty="0" smtClean="0">
                  <a:solidFill>
                    <a:srgbClr val="00B050"/>
                  </a:solidFill>
                </a:rPr>
                <a:t>Green = </a:t>
              </a:r>
              <a:r>
                <a:rPr lang="en-US" sz="1600" b="1" dirty="0" err="1" smtClean="0">
                  <a:solidFill>
                    <a:srgbClr val="00B050"/>
                  </a:solidFill>
                </a:rPr>
                <a:t>Malcious</a:t>
              </a:r>
              <a:r>
                <a:rPr lang="en-US" sz="1600" b="1" dirty="0" smtClean="0">
                  <a:solidFill>
                    <a:srgbClr val="00B050"/>
                  </a:solidFill>
                </a:rPr>
                <a:t> Sites</a:t>
              </a:r>
            </a:p>
            <a:p>
              <a:endParaRPr lang="en-US" sz="1600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933" y="1989128"/>
            <a:ext cx="4398796" cy="412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31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40840" y="0"/>
            <a:ext cx="62656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Malicious website Detection using Social Reputation and Site Agility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4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Features: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</a:rPr>
              <a:t>T</a:t>
            </a:r>
            <a:r>
              <a:rPr lang="en-US" sz="2800" dirty="0" smtClean="0">
                <a:effectLst/>
              </a:rPr>
              <a:t>otal </a:t>
            </a:r>
            <a:r>
              <a:rPr lang="en-US" sz="2800" dirty="0">
                <a:effectLst/>
              </a:rPr>
              <a:t>links of  </a:t>
            </a:r>
            <a:endParaRPr lang="en-US" sz="2800" dirty="0" smtClean="0">
              <a:effectLst/>
            </a:endParaRPr>
          </a:p>
          <a:p>
            <a:r>
              <a:rPr lang="en-US" sz="2800" dirty="0">
                <a:effectLst/>
              </a:rPr>
              <a:t>E</a:t>
            </a:r>
            <a:r>
              <a:rPr lang="en-US" sz="2800" dirty="0" smtClean="0">
                <a:effectLst/>
              </a:rPr>
              <a:t>xternal links</a:t>
            </a:r>
          </a:p>
          <a:p>
            <a:r>
              <a:rPr lang="en-US" sz="2800" dirty="0">
                <a:effectLst/>
              </a:rPr>
              <a:t>I</a:t>
            </a:r>
            <a:r>
              <a:rPr lang="en-US" sz="2800" dirty="0" smtClean="0">
                <a:effectLst/>
              </a:rPr>
              <a:t>nternal links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20</a:t>
            </a:fld>
            <a:endParaRPr lang="en-US"/>
          </a:p>
        </p:txBody>
      </p:sp>
      <p:pic>
        <p:nvPicPr>
          <p:cNvPr id="23554" name="Picture 2" descr="http://classteaching.files.wordpress.com/2013/03/lin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656" y="2336873"/>
            <a:ext cx="56959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19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on to </a:t>
            </a:r>
            <a:r>
              <a:rPr lang="en-US" i="1" dirty="0" err="1" smtClean="0"/>
              <a:t>PopStar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66" y="2072463"/>
            <a:ext cx="6176208" cy="478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9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Brawn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Collection- Web Crawler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860" y="2336873"/>
            <a:ext cx="7066928" cy="3599316"/>
          </a:xfrm>
        </p:spPr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Implemented via a multi-threaded </a:t>
            </a:r>
            <a:r>
              <a:rPr lang="en-US" dirty="0">
                <a:effectLst/>
              </a:rPr>
              <a:t>Python script </a:t>
            </a:r>
          </a:p>
          <a:p>
            <a:r>
              <a:rPr lang="en-US" dirty="0" smtClean="0">
                <a:effectLst/>
              </a:rPr>
              <a:t>Selenium framework</a:t>
            </a:r>
          </a:p>
          <a:p>
            <a:r>
              <a:rPr lang="en-US" dirty="0" err="1" smtClean="0">
                <a:effectLst/>
              </a:rPr>
              <a:t>PhantomJS</a:t>
            </a: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headless </a:t>
            </a:r>
            <a:r>
              <a:rPr lang="en-US" dirty="0" err="1" smtClean="0">
                <a:effectLst/>
              </a:rPr>
              <a:t>webkit</a:t>
            </a:r>
            <a:endParaRPr lang="en-US" dirty="0">
              <a:effectLst/>
            </a:endParaRPr>
          </a:p>
          <a:p>
            <a:r>
              <a:rPr lang="en-US" dirty="0" smtClean="0">
                <a:effectLst/>
              </a:rPr>
              <a:t>Information </a:t>
            </a:r>
            <a:r>
              <a:rPr lang="en-US" dirty="0">
                <a:effectLst/>
              </a:rPr>
              <a:t>is </a:t>
            </a:r>
            <a:r>
              <a:rPr lang="en-US" dirty="0" smtClean="0">
                <a:effectLst/>
              </a:rPr>
              <a:t>piped into </a:t>
            </a:r>
            <a:r>
              <a:rPr lang="en-US" dirty="0">
                <a:effectLst/>
              </a:rPr>
              <a:t>a SQLite database</a:t>
            </a:r>
          </a:p>
          <a:p>
            <a:r>
              <a:rPr lang="en-US" dirty="0" smtClean="0">
                <a:effectLst/>
              </a:rPr>
              <a:t>Crawls 1000 </a:t>
            </a:r>
            <a:r>
              <a:rPr lang="en-US" dirty="0">
                <a:effectLst/>
              </a:rPr>
              <a:t>pages per </a:t>
            </a:r>
            <a:r>
              <a:rPr lang="en-US" dirty="0" smtClean="0">
                <a:effectLst/>
              </a:rPr>
              <a:t>day</a:t>
            </a:r>
          </a:p>
          <a:p>
            <a:r>
              <a:rPr lang="en-US" dirty="0" smtClean="0">
                <a:effectLst/>
              </a:rPr>
              <a:t>Approximately 10 seconds per site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23</a:t>
            </a:fld>
            <a:endParaRPr lang="en-US"/>
          </a:p>
        </p:txBody>
      </p:sp>
      <p:pic>
        <p:nvPicPr>
          <p:cNvPr id="4098" name="Picture 2" descr="http://www.wix.com/blog/wp-content/uploads/2009/09/Search-Engine-Re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787" y="2346723"/>
            <a:ext cx="4435030" cy="37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153" y="2336873"/>
            <a:ext cx="5988417" cy="394766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/>
              </a:rPr>
              <a:t>SQLite3 Database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</a:rPr>
              <a:t> </a:t>
            </a:r>
            <a:r>
              <a:rPr lang="en-US" sz="2800" dirty="0" smtClean="0">
                <a:effectLst/>
              </a:rPr>
              <a:t>1 write, many concurrent reads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</a:rPr>
              <a:t> </a:t>
            </a:r>
            <a:r>
              <a:rPr lang="en-US" sz="2800" dirty="0" smtClean="0">
                <a:effectLst/>
              </a:rPr>
              <a:t>Native to Python</a:t>
            </a:r>
          </a:p>
          <a:p>
            <a:r>
              <a:rPr lang="en-US" sz="3200" dirty="0" smtClean="0">
                <a:effectLst/>
              </a:rPr>
              <a:t>Storing 1 million sites &gt; 80GB (Expensive…Only 100 GB available)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24</a:t>
            </a:fld>
            <a:endParaRPr lang="en-US"/>
          </a:p>
        </p:txBody>
      </p:sp>
      <p:pic>
        <p:nvPicPr>
          <p:cNvPr id="5122" name="Picture 2" descr="http://www.intsolgrp.com/wp-content/uploads/2013/05/databaseDevelop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739" y="2685217"/>
            <a:ext cx="5403553" cy="359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28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Takes raw data from database</a:t>
            </a:r>
          </a:p>
          <a:p>
            <a:r>
              <a:rPr lang="en-US" sz="3600" dirty="0" smtClean="0"/>
              <a:t>Calculates site agility scores</a:t>
            </a:r>
          </a:p>
          <a:p>
            <a:r>
              <a:rPr lang="en-US" sz="3600" dirty="0" smtClean="0"/>
              <a:t>Extracts code features</a:t>
            </a:r>
          </a:p>
          <a:p>
            <a:r>
              <a:rPr lang="en-US" sz="3600" dirty="0" smtClean="0"/>
              <a:t>Stores in vector database for ML algorithm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3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Brain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5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http://img3.wikia.nocookie.net/__cb20120728131604/assassinscreed/images/thumb/8/8b/Old_paper.jpg/1280px-Old_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069" y="2429784"/>
            <a:ext cx="9613861" cy="359931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sz="4400" dirty="0" smtClean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Social </a:t>
            </a:r>
            <a:r>
              <a:rPr lang="en-US" sz="4400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Metrics (7 cups)</a:t>
            </a:r>
            <a:endParaRPr lang="en-US" sz="44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Image Parameters (1 </a:t>
            </a:r>
            <a:r>
              <a:rPr lang="en-US" sz="4400" dirty="0" err="1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Tblspn</a:t>
            </a:r>
            <a:r>
              <a:rPr lang="en-US" sz="4400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)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Source Code (4 ounces)</a:t>
            </a:r>
          </a:p>
          <a:p>
            <a:pPr marL="0" indent="0" algn="ctr">
              <a:buNone/>
            </a:pPr>
            <a:endParaRPr lang="en-US" sz="4400" dirty="0" smtClean="0">
              <a:solidFill>
                <a:schemeClr val="bg1"/>
              </a:solidFill>
              <a:latin typeface="Bernard MT Condensed" panose="02050806060905020404" pitchFamily="18" charset="0"/>
            </a:endParaRPr>
          </a:p>
          <a:p>
            <a:pPr marL="0" indent="0" algn="r">
              <a:buNone/>
            </a:pPr>
            <a:r>
              <a:rPr lang="en-US" sz="2000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*Add machine learning according to taste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60" y="201515"/>
            <a:ext cx="5172075" cy="1276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65684" y="1675235"/>
            <a:ext cx="7539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Bernard MT Condensed" panose="02050806060905020404" pitchFamily="18" charset="0"/>
              </a:rPr>
              <a:t>OUR RECEPIE – 12 Features</a:t>
            </a:r>
            <a:endParaRPr lang="en-US" sz="54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17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these features?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Features</a:t>
            </a:r>
          </a:p>
          <a:p>
            <a:pPr marL="342900" indent="-342900"/>
            <a:r>
              <a:rPr lang="en-US" dirty="0"/>
              <a:t>Image Change</a:t>
            </a:r>
          </a:p>
          <a:p>
            <a:pPr marL="342900" indent="-342900"/>
            <a:r>
              <a:rPr lang="en-US" dirty="0" smtClean="0"/>
              <a:t>Source </a:t>
            </a:r>
            <a:r>
              <a:rPr lang="en-US" dirty="0"/>
              <a:t>Code change</a:t>
            </a:r>
          </a:p>
          <a:p>
            <a:pPr marL="342900" indent="-342900"/>
            <a:r>
              <a:rPr lang="en-US" dirty="0"/>
              <a:t>Social Reputation (Absolute Value)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594122" y="2336873"/>
            <a:ext cx="6464527" cy="359931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What They Say</a:t>
            </a:r>
          </a:p>
          <a:p>
            <a:r>
              <a:rPr lang="en-US" dirty="0" smtClean="0"/>
              <a:t>Image change is high for News, Video streaming websites</a:t>
            </a:r>
          </a:p>
          <a:p>
            <a:r>
              <a:rPr lang="en-US" dirty="0" smtClean="0"/>
              <a:t>Source code change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high value suggests its Benign (97% Accuracy)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3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Ground Truth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7433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 Good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smtClean="0"/>
              <a:t>Top 500 Websites from Alexa</a:t>
            </a:r>
          </a:p>
          <a:p>
            <a:pPr marL="0" indent="0">
              <a:buNone/>
            </a:pPr>
            <a:endParaRPr lang="en-US" sz="3600" dirty="0" smtClean="0"/>
          </a:p>
          <a:p>
            <a:r>
              <a:rPr lang="en-US" sz="3600" dirty="0" smtClean="0"/>
              <a:t>The Bad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>
                <a:effectLst/>
              </a:rPr>
              <a:t>malwaredomainlist.com</a:t>
            </a:r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29</a:t>
            </a:fld>
            <a:endParaRPr lang="en-US"/>
          </a:p>
        </p:txBody>
      </p:sp>
      <p:pic>
        <p:nvPicPr>
          <p:cNvPr id="19458" name="Picture 2" descr="http://tolerosolutions.com/wp-content/uploads/2012/11/boss-good-b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089" y="2336873"/>
            <a:ext cx="33242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4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The Dynamic Duo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421" y="2336873"/>
            <a:ext cx="5323933" cy="3599316"/>
          </a:xfrm>
        </p:spPr>
        <p:txBody>
          <a:bodyPr>
            <a:normAutofit/>
          </a:bodyPr>
          <a:lstStyle/>
          <a:p>
            <a:endParaRPr lang="en-US" sz="3200" b="1" i="1" dirty="0" smtClean="0"/>
          </a:p>
          <a:p>
            <a:r>
              <a:rPr lang="en-US" sz="3200" b="1" i="1" dirty="0" err="1" smtClean="0">
                <a:solidFill>
                  <a:srgbClr val="FFFF00"/>
                </a:solidFill>
              </a:rPr>
              <a:t>PopStar</a:t>
            </a:r>
            <a:r>
              <a:rPr lang="en-US" sz="3200" b="1" i="1" dirty="0" smtClean="0">
                <a:solidFill>
                  <a:srgbClr val="FFFF00"/>
                </a:solidFill>
              </a:rPr>
              <a:t>: </a:t>
            </a:r>
            <a:r>
              <a:rPr lang="en-US" sz="3200" dirty="0"/>
              <a:t>A Malicious Website Detection System</a:t>
            </a:r>
            <a:endParaRPr lang="en-US" sz="3200" b="1" i="1" dirty="0"/>
          </a:p>
          <a:p>
            <a:endParaRPr lang="en-US" sz="3200" b="1" i="1" dirty="0" smtClean="0"/>
          </a:p>
          <a:p>
            <a:r>
              <a:rPr lang="en-US" sz="3200" b="1" i="1" dirty="0" err="1" smtClean="0">
                <a:solidFill>
                  <a:srgbClr val="FFFF00"/>
                </a:solidFill>
              </a:rPr>
              <a:t>PopRank</a:t>
            </a:r>
            <a:r>
              <a:rPr lang="en-US" sz="3200" b="1" i="1" dirty="0">
                <a:solidFill>
                  <a:srgbClr val="FFFF00"/>
                </a:solidFill>
              </a:rPr>
              <a:t>:</a:t>
            </a:r>
            <a:r>
              <a:rPr lang="en-US" sz="3200" dirty="0" smtClean="0"/>
              <a:t> Water Holing </a:t>
            </a:r>
            <a:r>
              <a:rPr lang="en-US" sz="3200" dirty="0"/>
              <a:t>W</a:t>
            </a:r>
            <a:r>
              <a:rPr lang="en-US" sz="3200" dirty="0" smtClean="0"/>
              <a:t>eb </a:t>
            </a:r>
            <a:r>
              <a:rPr lang="en-US" sz="3200" dirty="0"/>
              <a:t>S</a:t>
            </a:r>
            <a:r>
              <a:rPr lang="en-US" sz="3200" dirty="0" smtClean="0"/>
              <a:t>pam </a:t>
            </a:r>
            <a:r>
              <a:rPr lang="en-US" sz="3200" dirty="0"/>
              <a:t>L</a:t>
            </a:r>
            <a:r>
              <a:rPr lang="en-US" sz="3200" dirty="0" smtClean="0"/>
              <a:t>ink Detection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3</a:t>
            </a:fld>
            <a:endParaRPr lang="en-US"/>
          </a:p>
        </p:txBody>
      </p:sp>
      <p:pic>
        <p:nvPicPr>
          <p:cNvPr id="20484" name="Picture 4" descr="http://blogs-images.forbes.com/dinagachman/files/2014/06/Breaking-Bad-Season-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354" y="2578957"/>
            <a:ext cx="6399252" cy="359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49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3"/>
            <a:ext cx="5929610" cy="3599316"/>
          </a:xfrm>
        </p:spPr>
        <p:txBody>
          <a:bodyPr>
            <a:noAutofit/>
          </a:bodyPr>
          <a:lstStyle/>
          <a:p>
            <a:r>
              <a:rPr lang="en-US" sz="2800" dirty="0" smtClean="0"/>
              <a:t>Considered 2 machine learning algorithms: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Random forest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Bernoulli </a:t>
            </a:r>
            <a:r>
              <a:rPr lang="en-US" dirty="0"/>
              <a:t>Naïve </a:t>
            </a:r>
            <a:r>
              <a:rPr lang="en-US" dirty="0" smtClean="0"/>
              <a:t>Bayes</a:t>
            </a:r>
          </a:p>
          <a:p>
            <a:r>
              <a:rPr lang="en-US" sz="2800" dirty="0" smtClean="0"/>
              <a:t>Random forest gave best results</a:t>
            </a:r>
          </a:p>
          <a:p>
            <a:r>
              <a:rPr lang="en-US" sz="2800" dirty="0" smtClean="0"/>
              <a:t>Algorithm determined relative importance of each feature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992639"/>
              </p:ext>
            </p:extLst>
          </p:nvPr>
        </p:nvGraphicFramePr>
        <p:xfrm>
          <a:off x="6769768" y="2336873"/>
          <a:ext cx="5113840" cy="2973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460"/>
                <a:gridCol w="1278460"/>
                <a:gridCol w="1278460"/>
                <a:gridCol w="1278460"/>
              </a:tblGrid>
              <a:tr h="991021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True Positive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False Positive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Accuracy</a:t>
                      </a:r>
                      <a:endParaRPr lang="en-US" sz="2000" dirty="0"/>
                    </a:p>
                  </a:txBody>
                  <a:tcPr/>
                </a:tc>
              </a:tr>
              <a:tr h="99102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Random</a:t>
                      </a:r>
                      <a:r>
                        <a:rPr lang="en-US" sz="2000" baseline="0" dirty="0" smtClean="0"/>
                        <a:t> Forest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96.6%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1.7%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97.8%</a:t>
                      </a:r>
                      <a:endParaRPr lang="en-US" sz="2000" dirty="0"/>
                    </a:p>
                  </a:txBody>
                  <a:tcPr/>
                </a:tc>
              </a:tr>
              <a:tr h="99102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Naïve Bayes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92.1%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2.6%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95.7%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16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061872"/>
            <a:ext cx="3171508" cy="2283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480" y="2131052"/>
            <a:ext cx="6139320" cy="46119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21" y="4422879"/>
            <a:ext cx="3171509" cy="240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1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32</a:t>
            </a:fld>
            <a:endParaRPr lang="en-US"/>
          </a:p>
        </p:txBody>
      </p:sp>
      <p:pic>
        <p:nvPicPr>
          <p:cNvPr id="11266" name="Picture 2" descr="https://www.stat.berkeley.edu/%7Ebreiman/RandomForests/Forest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75" y="2264868"/>
            <a:ext cx="36290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04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062" y="2346723"/>
            <a:ext cx="5058909" cy="383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Comparison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34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485490" y="3448050"/>
            <a:ext cx="6325260" cy="68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2128837"/>
            <a:ext cx="9084287" cy="431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3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from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20" y="2265134"/>
            <a:ext cx="6439044" cy="41066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064" y="2678789"/>
            <a:ext cx="5298002" cy="327932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210628" y="4420050"/>
            <a:ext cx="783772" cy="33382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10628" y="4420050"/>
            <a:ext cx="78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97.46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994400" y="2678789"/>
            <a:ext cx="765664" cy="17412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994400" y="4753879"/>
            <a:ext cx="664064" cy="12042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15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Social </a:t>
            </a:r>
            <a:r>
              <a:rPr lang="en-US" dirty="0"/>
              <a:t>M</a:t>
            </a:r>
            <a:r>
              <a:rPr lang="en-US" dirty="0" smtClean="0"/>
              <a:t>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977" y="2076378"/>
            <a:ext cx="8097424" cy="453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9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useful and what's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2"/>
            <a:ext cx="6460708" cy="37433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Social Metrics provide the best results to detect Malicious websites</a:t>
            </a:r>
          </a:p>
          <a:p>
            <a:r>
              <a:rPr lang="en-US" dirty="0" smtClean="0"/>
              <a:t>For websites that are not popular Screenshots, Image Parameters, URL parameters and Source code parameters should be used</a:t>
            </a:r>
          </a:p>
          <a:p>
            <a:r>
              <a:rPr lang="en-US" dirty="0" smtClean="0"/>
              <a:t>Some parameters very useful to detect agility but not always useful to detect malicious websites</a:t>
            </a:r>
          </a:p>
          <a:p>
            <a:r>
              <a:rPr lang="en-US" dirty="0" smtClean="0"/>
              <a:t>Cannot Generalize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37</a:t>
            </a:fld>
            <a:endParaRPr lang="en-US"/>
          </a:p>
        </p:txBody>
      </p:sp>
      <p:pic>
        <p:nvPicPr>
          <p:cNvPr id="8194" name="Picture 2" descr="http://www.andrewmilesdavis.com/wp-content/uploads/2012/04/Slide52-e13345101372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506" y="2336873"/>
            <a:ext cx="49911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57943" y="5747657"/>
            <a:ext cx="571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AGILITY      MALICIOUS</a:t>
            </a:r>
            <a:endParaRPr lang="en-US" sz="3600" dirty="0"/>
          </a:p>
        </p:txBody>
      </p:sp>
      <p:pic>
        <p:nvPicPr>
          <p:cNvPr id="8196" name="Picture 4" descr="http://mileageupdate.com/wp-content/uploads/2014/03/does-not-equa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36" y="5859516"/>
            <a:ext cx="455877" cy="45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90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38</a:t>
            </a:fld>
            <a:endParaRPr lang="en-US"/>
          </a:p>
        </p:txBody>
      </p:sp>
      <p:pic>
        <p:nvPicPr>
          <p:cNvPr id="32770" name="Picture 2" descr="https://lh6.googleusercontent.com/fPcl-Q6KUWHzvPZe7saZWNIUEYQms0tWSUo_AJT9-6oJRRhPU9M-AcXMiARg9BSztaUsYZPGlBfwB586bZIJy1xD469eAQqBFN3F0wwp3ymKLDp0c6q1q92U9-WMDvUPl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24" y="2032000"/>
            <a:ext cx="4318905" cy="455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7166" y="3196167"/>
            <a:ext cx="579966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Categorized Websites: DMOZ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Site Keywords: </a:t>
            </a:r>
            <a:r>
              <a:rPr lang="en-US" dirty="0" err="1" smtClean="0"/>
              <a:t>Alexa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Blacklist: </a:t>
            </a:r>
            <a:r>
              <a:rPr lang="en-US" dirty="0" err="1" smtClean="0"/>
              <a:t>Who.is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4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Search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10511420" cy="4154079"/>
          </a:xfrm>
        </p:spPr>
        <p:txBody>
          <a:bodyPr>
            <a:normAutofit/>
          </a:bodyPr>
          <a:lstStyle/>
          <a:p>
            <a:r>
              <a:rPr lang="en-US" dirty="0" smtClean="0"/>
              <a:t>Bing API: 5000 queries/month , 50 results/query</a:t>
            </a:r>
          </a:p>
          <a:p>
            <a:pPr lvl="1"/>
            <a:r>
              <a:rPr lang="en-US" dirty="0" smtClean="0"/>
              <a:t>1000 results per industry</a:t>
            </a:r>
          </a:p>
          <a:p>
            <a:pPr lvl="1"/>
            <a:r>
              <a:rPr lang="en-US" dirty="0"/>
              <a:t>5</a:t>
            </a:r>
            <a:r>
              <a:rPr lang="en-US" dirty="0" smtClean="0"/>
              <a:t>-130</a:t>
            </a:r>
            <a:r>
              <a:rPr lang="en-US" dirty="0" smtClean="0"/>
              <a:t> websites not on Alexa rank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Search </a:t>
            </a:r>
            <a:r>
              <a:rPr lang="en-US" dirty="0" smtClean="0"/>
              <a:t>for top 3 keywords</a:t>
            </a:r>
          </a:p>
          <a:p>
            <a:pPr lvl="1"/>
            <a:r>
              <a:rPr lang="en-US" dirty="0" smtClean="0"/>
              <a:t>Lesser keywords: Lack </a:t>
            </a:r>
            <a:r>
              <a:rPr lang="en-US" dirty="0" smtClean="0"/>
              <a:t>characteristics</a:t>
            </a:r>
            <a:endParaRPr lang="en-US" dirty="0" smtClean="0"/>
          </a:p>
          <a:p>
            <a:pPr lvl="1"/>
            <a:r>
              <a:rPr lang="en-US" dirty="0" smtClean="0"/>
              <a:t>More keywords: Less results from Search engine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770648"/>
              </p:ext>
            </p:extLst>
          </p:nvPr>
        </p:nvGraphicFramePr>
        <p:xfrm>
          <a:off x="1313645" y="3477295"/>
          <a:ext cx="9195515" cy="1730570"/>
        </p:xfrm>
        <a:graphic>
          <a:graphicData uri="http://schemas.openxmlformats.org/drawingml/2006/table">
            <a:tbl>
              <a:tblPr/>
              <a:tblGrid>
                <a:gridCol w="1519707"/>
                <a:gridCol w="1545464"/>
                <a:gridCol w="1532586"/>
                <a:gridCol w="1532586"/>
                <a:gridCol w="1532586"/>
                <a:gridCol w="1532586"/>
              </a:tblGrid>
              <a:tr h="5454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/>
                      </a:r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Education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Energy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Environment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Food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Football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380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# not</a:t>
                      </a:r>
                      <a:r>
                        <a:rPr lang="en-US" baseline="0" dirty="0" smtClean="0">
                          <a:effectLst/>
                        </a:rPr>
                        <a:t> in Alexa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7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# in Blacklist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38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Percent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35.30%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47.40%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37.50%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22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11203285" cy="359931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 Finding an Innovative Approach to Malicious Website Detection</a:t>
            </a:r>
            <a:endParaRPr lang="en-US" sz="4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1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Social Reputation weights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40</a:t>
            </a:fld>
            <a:endParaRPr lang="en-US"/>
          </a:p>
        </p:txBody>
      </p:sp>
      <p:pic>
        <p:nvPicPr>
          <p:cNvPr id="10244" name="Picture 4" descr="http://gureckislab.org/blog/wp-content/uploads/2012/09/Machine-Learning_drawing_squa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38" y="2336873"/>
            <a:ext cx="4159250" cy="415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18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Malicious ones Pop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41</a:t>
            </a:fld>
            <a:endParaRPr lang="en-US"/>
          </a:p>
        </p:txBody>
      </p:sp>
      <p:pic>
        <p:nvPicPr>
          <p:cNvPr id="15362" name="Picture 2" descr="http://www.brodeur.com/wp-content/uploads/2012/05/Umbrella-yell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752" y="2482187"/>
            <a:ext cx="5773854" cy="3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151" y="3500872"/>
            <a:ext cx="3019425" cy="1514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97" y="2017391"/>
            <a:ext cx="2866232" cy="14834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28" y="5015347"/>
            <a:ext cx="2981325" cy="17335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11083" y="2362923"/>
            <a:ext cx="2554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Sure Safe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3483160" y="5175389"/>
            <a:ext cx="2554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Sure Unsafe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150128" y="3855245"/>
            <a:ext cx="2554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  Maybe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7096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API Sample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42</a:t>
            </a:fld>
            <a:endParaRPr lang="en-US"/>
          </a:p>
        </p:txBody>
      </p:sp>
      <p:pic>
        <p:nvPicPr>
          <p:cNvPr id="9" name="Picture 8" descr="SocialFig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2006600"/>
            <a:ext cx="6468533" cy="4851400"/>
          </a:xfrm>
          <a:prstGeom prst="rect">
            <a:avLst/>
          </a:prstGeom>
        </p:spPr>
      </p:pic>
      <p:pic>
        <p:nvPicPr>
          <p:cNvPr id="10" name="Picture 9" descr="SearchFig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36" y="2006600"/>
            <a:ext cx="6536265" cy="490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9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38477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Malicious sites with high social presence potentially mislabeled as benign (false negative)</a:t>
            </a:r>
          </a:p>
          <a:p>
            <a:r>
              <a:rPr lang="en-US" sz="2800" dirty="0" smtClean="0"/>
              <a:t>Benign sites with no social presence potentially mislabeled as malicious (false positive)</a:t>
            </a:r>
          </a:p>
          <a:p>
            <a:r>
              <a:rPr lang="en-US" sz="2800" dirty="0" smtClean="0"/>
              <a:t>Base Rate Fallacy</a:t>
            </a:r>
          </a:p>
          <a:p>
            <a:pPr lvl="1"/>
            <a:r>
              <a:rPr lang="en-US" sz="2400" dirty="0" smtClean="0"/>
              <a:t>Finding active malicious websites difficult</a:t>
            </a:r>
          </a:p>
          <a:p>
            <a:pPr lvl="1"/>
            <a:r>
              <a:rPr lang="en-US" sz="2400" dirty="0" smtClean="0"/>
              <a:t>Increasing training set to scale system may create a base rate fallacy if unable to find proportionate number of malicious sites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3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7686971" cy="4096011"/>
          </a:xfrm>
        </p:spPr>
        <p:txBody>
          <a:bodyPr/>
          <a:lstStyle/>
          <a:p>
            <a:r>
              <a:rPr lang="en-US" dirty="0" smtClean="0"/>
              <a:t>Humans are the best machine learning algorithm</a:t>
            </a:r>
          </a:p>
          <a:p>
            <a:r>
              <a:rPr lang="en-US" i="1" dirty="0" err="1" smtClean="0"/>
              <a:t>PopStar</a:t>
            </a:r>
            <a:r>
              <a:rPr lang="en-US" i="1" dirty="0" smtClean="0"/>
              <a:t>™</a:t>
            </a:r>
            <a:r>
              <a:rPr lang="en-US" dirty="0" smtClean="0"/>
              <a:t> achieves an accuracy of 97.8% with the false positive rate of 1.5%</a:t>
            </a:r>
          </a:p>
          <a:p>
            <a:r>
              <a:rPr lang="en-US" i="1" dirty="0" err="1" smtClean="0"/>
              <a:t>PopRank</a:t>
            </a:r>
            <a:r>
              <a:rPr lang="en-US" i="1" dirty="0"/>
              <a:t>™</a:t>
            </a:r>
            <a:r>
              <a:rPr lang="en-US" dirty="0" smtClean="0"/>
              <a:t> identified potential waterhole links better than popular search engine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44</a:t>
            </a:fld>
            <a:endParaRPr lang="en-US"/>
          </a:p>
        </p:txBody>
      </p:sp>
      <p:pic>
        <p:nvPicPr>
          <p:cNvPr id="13314" name="Picture 2" descr="http://cdnpix.com/show/imgs/0286e838b76a7395148c7a0e6b5e5dd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292" y="2336873"/>
            <a:ext cx="3305595" cy="437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62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45</a:t>
            </a:fld>
            <a:endParaRPr lang="en-US"/>
          </a:p>
        </p:txBody>
      </p:sp>
      <p:pic>
        <p:nvPicPr>
          <p:cNvPr id="2050" name="Picture 2" descr="http://www.icommcorp.com/wp-content/uploads/2014/06/question-ma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747" y="753227"/>
            <a:ext cx="5420977" cy="542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09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397" y="2208537"/>
            <a:ext cx="9613861" cy="3599316"/>
          </a:xfrm>
        </p:spPr>
        <p:txBody>
          <a:bodyPr>
            <a:noAutofit/>
          </a:bodyPr>
          <a:lstStyle/>
          <a:p>
            <a:r>
              <a:rPr lang="en-US" sz="3200" dirty="0" smtClean="0"/>
              <a:t>Website classification based on:-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Dynamic Analysis</a:t>
            </a:r>
          </a:p>
          <a:p>
            <a:pPr marL="914400" lvl="2" indent="-457200">
              <a:spcBef>
                <a:spcPts val="1000"/>
              </a:spcBef>
            </a:pPr>
            <a:r>
              <a:rPr lang="en-US" sz="2400" dirty="0"/>
              <a:t>HTML </a:t>
            </a:r>
            <a:r>
              <a:rPr lang="en-US" sz="2400" dirty="0" smtClean="0"/>
              <a:t>Redirections</a:t>
            </a:r>
            <a:endParaRPr lang="en-US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Static Analysis</a:t>
            </a:r>
          </a:p>
          <a:p>
            <a:pPr lvl="1"/>
            <a:r>
              <a:rPr lang="en-US" sz="2800" dirty="0" smtClean="0"/>
              <a:t>Website URL</a:t>
            </a:r>
          </a:p>
          <a:p>
            <a:pPr lvl="1"/>
            <a:r>
              <a:rPr lang="en-US" sz="2800" dirty="0" smtClean="0"/>
              <a:t>Source Code</a:t>
            </a:r>
          </a:p>
          <a:p>
            <a:pPr lvl="1"/>
            <a:r>
              <a:rPr lang="en-US" sz="2800" dirty="0" smtClean="0"/>
              <a:t>Host information (WHOIS, DNS, BGP)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5</a:t>
            </a:fld>
            <a:endParaRPr lang="en-US"/>
          </a:p>
        </p:txBody>
      </p:sp>
      <p:pic>
        <p:nvPicPr>
          <p:cNvPr id="14338" name="Picture 2" descr="http://naqyr37xcg93tizq734pqsx1.wpengine.netdna-cdn.com/wp-content/uploads/2014/02/Motivation-Picture-Quote-Change-Your-Lif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096" y="2208537"/>
            <a:ext cx="3995422" cy="393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1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encrypted-tbn1.gstatic.com/images?q=tbn:ANd9GcSozp4T42SZXWUeMC0jtlub2yUrhh3ovON5dT49QJ16DBtP96n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574" y="2336873"/>
            <a:ext cx="3816350" cy="432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ular Callout 5"/>
          <p:cNvSpPr/>
          <p:nvPr/>
        </p:nvSpPr>
        <p:spPr>
          <a:xfrm>
            <a:off x="9344734" y="1790549"/>
            <a:ext cx="2852383" cy="1415092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new? Social Reputation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606" y="2336873"/>
            <a:ext cx="6274253" cy="359931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Wisdom of Crowds: Social </a:t>
            </a:r>
            <a:r>
              <a:rPr lang="en-US" sz="2800" dirty="0"/>
              <a:t>R</a:t>
            </a:r>
            <a:r>
              <a:rPr lang="en-US" sz="2800" dirty="0" smtClean="0"/>
              <a:t>eputation as a classification metric</a:t>
            </a:r>
          </a:p>
          <a:p>
            <a:pPr lvl="1"/>
            <a:r>
              <a:rPr lang="en-US" sz="2400" dirty="0" smtClean="0"/>
              <a:t>Facebook, Twitter, Google+1,Pinterest, </a:t>
            </a:r>
            <a:r>
              <a:rPr lang="en-US" sz="2400" dirty="0" err="1" smtClean="0"/>
              <a:t>Linkedin</a:t>
            </a:r>
            <a:r>
              <a:rPr lang="en-US" sz="2400" dirty="0" smtClean="0"/>
              <a:t>, </a:t>
            </a:r>
            <a:r>
              <a:rPr lang="en-US" sz="2400" dirty="0" err="1" smtClean="0"/>
              <a:t>StumbleUpon</a:t>
            </a:r>
            <a:endParaRPr lang="en-US" sz="2400" dirty="0" smtClean="0"/>
          </a:p>
          <a:p>
            <a:r>
              <a:rPr lang="en-US" sz="2800" dirty="0"/>
              <a:t>Humans are the best machine learning algorithm</a:t>
            </a:r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76" y="1991385"/>
            <a:ext cx="2624497" cy="101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6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Reputation 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5429195" cy="3599316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</a:rPr>
              <a:t>1)      </a:t>
            </a:r>
            <a:r>
              <a:rPr lang="en-US" b="1" dirty="0" smtClean="0">
                <a:effectLst/>
              </a:rPr>
              <a:t>Normalization</a:t>
            </a:r>
          </a:p>
          <a:p>
            <a:r>
              <a:rPr lang="en-US" b="1" dirty="0">
                <a:effectLst/>
              </a:rPr>
              <a:t>2)      Weighted </a:t>
            </a:r>
            <a:r>
              <a:rPr lang="en-US" b="1" dirty="0" smtClean="0">
                <a:effectLst/>
              </a:rPr>
              <a:t>sum</a:t>
            </a:r>
            <a:endParaRPr lang="en-US" b="1" dirty="0">
              <a:effectLst/>
            </a:endParaRPr>
          </a:p>
          <a:p>
            <a:pPr marL="0" indent="0">
              <a:buNone/>
            </a:pPr>
            <a:r>
              <a:rPr lang="en-US" b="1" dirty="0" smtClean="0">
                <a:effectLst/>
              </a:rPr>
              <a:t>   (weights are important!)</a:t>
            </a:r>
          </a:p>
          <a:p>
            <a:pPr marL="0" indent="0">
              <a:buNone/>
            </a:pPr>
            <a:r>
              <a:rPr lang="en-US" i="1" dirty="0">
                <a:effectLst/>
              </a:rPr>
              <a:t>Reputation Score</a:t>
            </a:r>
            <a:r>
              <a:rPr lang="en-US" dirty="0">
                <a:effectLst/>
              </a:rPr>
              <a:t> =  </a:t>
            </a:r>
            <a:r>
              <a:rPr lang="en-US" dirty="0" smtClean="0">
                <a:effectLst/>
              </a:rPr>
              <a:t>((w</a:t>
            </a:r>
            <a:r>
              <a:rPr lang="en-US" baseline="-25000" dirty="0" smtClean="0">
                <a:effectLst/>
              </a:rPr>
              <a:t>1</a:t>
            </a:r>
            <a:r>
              <a:rPr lang="en-US" dirty="0" smtClean="0">
                <a:effectLst/>
              </a:rPr>
              <a:t>*</a:t>
            </a:r>
            <a:r>
              <a:rPr lang="en-US" dirty="0" err="1" smtClean="0">
                <a:effectLst/>
              </a:rPr>
              <a:t>SR</a:t>
            </a:r>
            <a:r>
              <a:rPr lang="en-US" baseline="-25000" dirty="0" err="1" smtClean="0">
                <a:effectLst/>
              </a:rPr>
              <a:t>Stumble</a:t>
            </a: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+ </a:t>
            </a:r>
            <a:r>
              <a:rPr lang="en-US" dirty="0" smtClean="0">
                <a:effectLst/>
              </a:rPr>
              <a:t>w</a:t>
            </a:r>
            <a:r>
              <a:rPr lang="en-US" baseline="-25000" dirty="0" smtClean="0">
                <a:effectLst/>
              </a:rPr>
              <a:t>2 </a:t>
            </a:r>
            <a:r>
              <a:rPr lang="en-US" dirty="0" smtClean="0">
                <a:effectLst/>
              </a:rPr>
              <a:t>*</a:t>
            </a:r>
            <a:r>
              <a:rPr lang="en-US" dirty="0" err="1">
                <a:effectLst/>
              </a:rPr>
              <a:t>SR</a:t>
            </a:r>
            <a:r>
              <a:rPr lang="en-US" baseline="-25000" dirty="0" err="1">
                <a:effectLst/>
              </a:rPr>
              <a:t>Twitter</a:t>
            </a:r>
            <a:r>
              <a:rPr lang="en-US" dirty="0">
                <a:effectLst/>
              </a:rPr>
              <a:t>+ </a:t>
            </a:r>
            <a:r>
              <a:rPr lang="en-US" dirty="0" smtClean="0">
                <a:effectLst/>
              </a:rPr>
              <a:t>w</a:t>
            </a:r>
            <a:r>
              <a:rPr lang="en-US" baseline="-25000" dirty="0">
                <a:effectLst/>
              </a:rPr>
              <a:t>3</a:t>
            </a:r>
            <a:r>
              <a:rPr lang="en-US" baseline="-25000" dirty="0" smtClean="0">
                <a:effectLst/>
              </a:rPr>
              <a:t> </a:t>
            </a:r>
            <a:r>
              <a:rPr lang="en-US" dirty="0" smtClean="0">
                <a:effectLst/>
              </a:rPr>
              <a:t>*</a:t>
            </a:r>
            <a:r>
              <a:rPr lang="en-US" dirty="0" err="1">
                <a:effectLst/>
              </a:rPr>
              <a:t>SR</a:t>
            </a:r>
            <a:r>
              <a:rPr lang="en-US" baseline="-25000" dirty="0" err="1">
                <a:effectLst/>
              </a:rPr>
              <a:t>Linkedin</a:t>
            </a:r>
            <a:r>
              <a:rPr lang="en-US" dirty="0">
                <a:effectLst/>
              </a:rPr>
              <a:t>+ </a:t>
            </a:r>
            <a:r>
              <a:rPr lang="en-US" dirty="0" smtClean="0">
                <a:effectLst/>
              </a:rPr>
              <a:t>w</a:t>
            </a:r>
            <a:r>
              <a:rPr lang="en-US" baseline="-25000" dirty="0" smtClean="0">
                <a:effectLst/>
              </a:rPr>
              <a:t>4 </a:t>
            </a:r>
            <a:r>
              <a:rPr lang="en-US" dirty="0" smtClean="0">
                <a:effectLst/>
              </a:rPr>
              <a:t>*</a:t>
            </a:r>
            <a:r>
              <a:rPr lang="en-US" dirty="0" err="1">
                <a:effectLst/>
              </a:rPr>
              <a:t>SR</a:t>
            </a:r>
            <a:r>
              <a:rPr lang="en-US" baseline="-25000" dirty="0" err="1">
                <a:effectLst/>
              </a:rPr>
              <a:t>Pinterest</a:t>
            </a:r>
            <a:r>
              <a:rPr lang="en-US" dirty="0">
                <a:effectLst/>
              </a:rPr>
              <a:t>+ </a:t>
            </a:r>
            <a:r>
              <a:rPr lang="en-US" dirty="0" smtClean="0">
                <a:effectLst/>
              </a:rPr>
              <a:t>w</a:t>
            </a:r>
            <a:r>
              <a:rPr lang="en-US" baseline="-25000" dirty="0" smtClean="0">
                <a:effectLst/>
              </a:rPr>
              <a:t>5 </a:t>
            </a:r>
            <a:r>
              <a:rPr lang="en-US" dirty="0" smtClean="0">
                <a:effectLst/>
              </a:rPr>
              <a:t>*</a:t>
            </a:r>
            <a:r>
              <a:rPr lang="en-US" dirty="0" err="1">
                <a:effectLst/>
              </a:rPr>
              <a:t>SR</a:t>
            </a:r>
            <a:r>
              <a:rPr lang="en-US" baseline="-25000" dirty="0" err="1">
                <a:effectLst/>
              </a:rPr>
              <a:t>FbComment</a:t>
            </a:r>
            <a:r>
              <a:rPr lang="en-US" dirty="0">
                <a:effectLst/>
              </a:rPr>
              <a:t>+ </a:t>
            </a:r>
            <a:r>
              <a:rPr lang="en-US" dirty="0" smtClean="0">
                <a:effectLst/>
              </a:rPr>
              <a:t>w</a:t>
            </a:r>
            <a:r>
              <a:rPr lang="en-US" baseline="-25000" dirty="0" smtClean="0">
                <a:effectLst/>
              </a:rPr>
              <a:t>6 </a:t>
            </a:r>
            <a:r>
              <a:rPr lang="en-US" dirty="0" smtClean="0">
                <a:effectLst/>
              </a:rPr>
              <a:t>*</a:t>
            </a:r>
            <a:r>
              <a:rPr lang="en-US" dirty="0" err="1">
                <a:effectLst/>
              </a:rPr>
              <a:t>SR</a:t>
            </a:r>
            <a:r>
              <a:rPr lang="en-US" baseline="-25000" dirty="0" err="1">
                <a:effectLst/>
              </a:rPr>
              <a:t>FbLike</a:t>
            </a:r>
            <a:r>
              <a:rPr lang="en-US" dirty="0">
                <a:effectLst/>
              </a:rPr>
              <a:t>+ </a:t>
            </a:r>
            <a:r>
              <a:rPr lang="en-US" dirty="0" smtClean="0">
                <a:effectLst/>
              </a:rPr>
              <a:t>w</a:t>
            </a:r>
            <a:r>
              <a:rPr lang="en-US" baseline="-25000" dirty="0" smtClean="0">
                <a:effectLst/>
              </a:rPr>
              <a:t>7 </a:t>
            </a:r>
            <a:r>
              <a:rPr lang="en-US" dirty="0" smtClean="0">
                <a:effectLst/>
              </a:rPr>
              <a:t>*</a:t>
            </a:r>
            <a:r>
              <a:rPr lang="en-US" dirty="0" err="1" smtClean="0">
                <a:effectLst/>
              </a:rPr>
              <a:t>SR</a:t>
            </a:r>
            <a:r>
              <a:rPr lang="en-US" baseline="-25000" dirty="0" err="1" smtClean="0">
                <a:effectLst/>
              </a:rPr>
              <a:t>Google</a:t>
            </a:r>
            <a:r>
              <a:rPr lang="en-US" dirty="0" smtClean="0">
                <a:effectLst/>
              </a:rPr>
              <a:t>) </a:t>
            </a:r>
            <a:r>
              <a:rPr lang="en-US" dirty="0">
                <a:effectLst/>
              </a:rPr>
              <a:t>/ </a:t>
            </a:r>
            <a:r>
              <a:rPr lang="en-US" dirty="0" smtClean="0">
                <a:effectLst/>
              </a:rPr>
              <a:t>7) </a:t>
            </a:r>
            <a:r>
              <a:rPr lang="en-US" dirty="0">
                <a:effectLst/>
              </a:rPr>
              <a:t>* </a:t>
            </a:r>
            <a:r>
              <a:rPr lang="en-US" dirty="0" smtClean="0">
                <a:effectLst/>
              </a:rPr>
              <a:t>scaling factor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7</a:t>
            </a:fld>
            <a:endParaRPr lang="en-US"/>
          </a:p>
        </p:txBody>
      </p:sp>
      <p:pic>
        <p:nvPicPr>
          <p:cNvPr id="3076" name="Picture 4" descr="http://badlanguage.wpengine.netdna-cdn.com/wp-content/uploads/2013/01/Finding-the-right-balance_thum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225" y="2336873"/>
            <a:ext cx="5628118" cy="422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51" y="3290130"/>
            <a:ext cx="709612" cy="700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097" y="3788111"/>
            <a:ext cx="714375" cy="723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6825" y="3797485"/>
            <a:ext cx="711326" cy="7409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7191" y="3942858"/>
            <a:ext cx="649531" cy="641512"/>
          </a:xfrm>
          <a:prstGeom prst="rect">
            <a:avLst/>
          </a:prstGeom>
        </p:spPr>
      </p:pic>
      <p:pic>
        <p:nvPicPr>
          <p:cNvPr id="3078" name="Picture 6" descr="https://encrypted-tbn1.gstatic.com/images?q=tbn:ANd9GcQ9eVL5o5lGmTvT4jP99lLvVR2UIWCltl6v5WdZAC5_PoiJvLxe7SRDVX5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480" y="4584370"/>
            <a:ext cx="719951" cy="71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7612" y="4584370"/>
            <a:ext cx="757281" cy="7199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22076" y="2779100"/>
            <a:ext cx="261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Social Reputation Score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58403" y="5897602"/>
            <a:ext cx="4833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The Right Balance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06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Top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363837"/>
              </p:ext>
            </p:extLst>
          </p:nvPr>
        </p:nvGraphicFramePr>
        <p:xfrm>
          <a:off x="3371850" y="2190749"/>
          <a:ext cx="6210300" cy="422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78952"/>
                <a:gridCol w="3531348"/>
              </a:tblGrid>
              <a:tr h="453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Website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Social Reputation Score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7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amazon.com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95.2847006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7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google.com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94.52254321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7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aol.com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93.7759681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7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wsj.com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93.57685644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7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instagram.com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93.55938731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7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yahoo.com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93.37092557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7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etsy.com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93.29104733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7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mlb.com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93.16139832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7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elpais.com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93.015814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75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tripadvisor.com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92.99577978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90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Agility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Visual Agility</a:t>
            </a:r>
          </a:p>
          <a:p>
            <a:r>
              <a:rPr lang="en-US" sz="4000" dirty="0" smtClean="0"/>
              <a:t>Source Code Agility</a:t>
            </a:r>
          </a:p>
          <a:p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2C39-CCDD-4A9A-9B4C-F7D933D730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4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7301</TotalTime>
  <Words>818</Words>
  <Application>Microsoft Office PowerPoint</Application>
  <PresentationFormat>Widescreen</PresentationFormat>
  <Paragraphs>285</Paragraphs>
  <Slides>45</Slides>
  <Notes>1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Bernard MT Condensed</vt:lpstr>
      <vt:lpstr>Calibri</vt:lpstr>
      <vt:lpstr>Trebuchet MS</vt:lpstr>
      <vt:lpstr>Wingdings</vt:lpstr>
      <vt:lpstr>Berlin</vt:lpstr>
      <vt:lpstr>Outline</vt:lpstr>
      <vt:lpstr>PowerPoint Presentation</vt:lpstr>
      <vt:lpstr>Introduction: The Dynamic Duo</vt:lpstr>
      <vt:lpstr>The Problem</vt:lpstr>
      <vt:lpstr>Previous work</vt:lpstr>
      <vt:lpstr>What’s new? Social Reputation</vt:lpstr>
      <vt:lpstr>Social Reputation Score</vt:lpstr>
      <vt:lpstr>Our Top 10</vt:lpstr>
      <vt:lpstr>Site Agility</vt:lpstr>
      <vt:lpstr>Measuring Image Agility</vt:lpstr>
      <vt:lpstr>PowerPoint Presentation</vt:lpstr>
      <vt:lpstr>Image Change – Google 10/30</vt:lpstr>
      <vt:lpstr>PowerPoint Presentation</vt:lpstr>
      <vt:lpstr>PowerPoint Presentation</vt:lpstr>
      <vt:lpstr>PowerPoint Presentation</vt:lpstr>
      <vt:lpstr>Measuring Source Code Change</vt:lpstr>
      <vt:lpstr>Measuring Source Code Change</vt:lpstr>
      <vt:lpstr>Math as a tool</vt:lpstr>
      <vt:lpstr>Site Agility Top 10</vt:lpstr>
      <vt:lpstr>Additional Features: Links</vt:lpstr>
      <vt:lpstr>Now on to PopStar</vt:lpstr>
      <vt:lpstr>The Brawn</vt:lpstr>
      <vt:lpstr>Data Collection- Web Crawler</vt:lpstr>
      <vt:lpstr>Database</vt:lpstr>
      <vt:lpstr>Preprocessing Script</vt:lpstr>
      <vt:lpstr>The Brain</vt:lpstr>
      <vt:lpstr>PowerPoint Presentation</vt:lpstr>
      <vt:lpstr>Why these features?</vt:lpstr>
      <vt:lpstr>Ground Truth</vt:lpstr>
      <vt:lpstr>Data Analysis</vt:lpstr>
      <vt:lpstr>Data Visualization</vt:lpstr>
      <vt:lpstr>Random Forest</vt:lpstr>
      <vt:lpstr>Decision Tree</vt:lpstr>
      <vt:lpstr>Feature Comparison</vt:lpstr>
      <vt:lpstr>Results from Machine Learning</vt:lpstr>
      <vt:lpstr>Comparison of Social Metrics</vt:lpstr>
      <vt:lpstr>What's useful and what's not?</vt:lpstr>
      <vt:lpstr>Web API Flow</vt:lpstr>
      <vt:lpstr>Web Search API</vt:lpstr>
      <vt:lpstr>Machine Learning</vt:lpstr>
      <vt:lpstr>The Malicious ones Pop Up</vt:lpstr>
      <vt:lpstr>Web API Sample results</vt:lpstr>
      <vt:lpstr>Limitations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 Star: Malicious website Detection using Social Reputation and Site Agility</dc:title>
  <dc:creator>Pranav Dilip Bhedi</dc:creator>
  <cp:lastModifiedBy>Pranav Dilip Bhedi</cp:lastModifiedBy>
  <cp:revision>80</cp:revision>
  <dcterms:created xsi:type="dcterms:W3CDTF">2014-11-16T03:50:53Z</dcterms:created>
  <dcterms:modified xsi:type="dcterms:W3CDTF">2014-11-21T06:10:41Z</dcterms:modified>
</cp:coreProperties>
</file>